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Montserrat Black"/>
      <p:bold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Montserrat ExtraBold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bn6HJF5vbz9EaBe/N36QBPWRP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Bold-boldItalic.fntdata"/><Relationship Id="rId41" Type="http://schemas.openxmlformats.org/officeDocument/2006/relationships/font" Target="fonts/MontserratExtraBo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Black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Black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bb26f517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1bb26f517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acf8f0a6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32" name="Google Shape;232;g22acf8f0a6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acf8f0a6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38" name="Google Shape;238;g22acf8f0a6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acf8f0a62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44" name="Google Shape;244;g22acf8f0a62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acf8f0a6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50" name="Google Shape;250;g22acf8f0a6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acf8f0a6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56" name="Google Shape;256;g22acf8f0a6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acf8f0a6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62" name="Google Shape;262;g22acf8f0a6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aa44c14b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22aa44c14b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acf8f0a62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2acf8f0a62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acf8f0a62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2acf8f0a62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aa44c14b7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2aa44c14b7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ac9ab7f9_1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1bac9ab7f9_1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acf8f0a62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2acf8f0a62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acf8f0a62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2acf8f0a62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0ab9ffb84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50ab9ffb84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acf8f0a62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2acf8f0a62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aa44c14b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2aa44c14b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bac9ab7f9_1_10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1bac9ab7f9_1_10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bb26f517d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11bb26f517d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bac9ab7f9_1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1bac9ab7f9_1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acf8f0a6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22acf8f0a6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0ab9ffb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50ab9ffb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acf8f0a6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22acf8f0a6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aa44c14b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2aa44c14b7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aa44c14b7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20" name="Google Shape;220;g22aa44c14b7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a44c14b7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vòng lặp for lồng nhau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indexOf cũng sử dụng 1 vòng lặp lồng trong vòng lặp for</a:t>
            </a:r>
            <a:endParaRPr/>
          </a:p>
        </p:txBody>
      </p:sp>
      <p:sp>
        <p:nvSpPr>
          <p:cNvPr id="226" name="Google Shape;226;g22aa44c14b7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/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" type="subTitle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/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/>
          <p:nvPr>
            <p:ph idx="2" type="body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b="0" sz="96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3"/>
          <p:cNvSpPr txBox="1"/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b="1" sz="6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3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33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b="1" sz="6000">
                <a:solidFill>
                  <a:schemeClr val="lt1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b="1" sz="40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3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3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6" name="Google Shape;1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5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/>
          <p:nvPr>
            <p:ph idx="12" type="sldNum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45"/>
          <p:cNvSpPr txBox="1"/>
          <p:nvPr>
            <p:ph idx="1" type="body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3" name="Google Shape;12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/>
          <p:nvPr>
            <p:ph idx="1" type="body"/>
          </p:nvPr>
        </p:nvSpPr>
        <p:spPr>
          <a:xfrm>
            <a:off x="1695999" y="1566639"/>
            <a:ext cx="3175259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46"/>
          <p:cNvSpPr txBox="1"/>
          <p:nvPr>
            <p:ph idx="2" type="body"/>
          </p:nvPr>
        </p:nvSpPr>
        <p:spPr>
          <a:xfrm>
            <a:off x="7176164" y="1566639"/>
            <a:ext cx="31752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2199884" y="2284225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7610161" y="2337388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6"/>
          <p:cNvSpPr txBox="1"/>
          <p:nvPr>
            <p:ph idx="3" type="body"/>
          </p:nvPr>
        </p:nvSpPr>
        <p:spPr>
          <a:xfrm>
            <a:off x="838200" y="2524124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6"/>
          <p:cNvSpPr txBox="1"/>
          <p:nvPr>
            <p:ph idx="4" type="body"/>
          </p:nvPr>
        </p:nvSpPr>
        <p:spPr>
          <a:xfrm>
            <a:off x="6137734" y="2524123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/>
          <p:nvPr>
            <p:ph idx="1" type="body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138" name="Google Shape;13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47"/>
          <p:cNvSpPr txBox="1"/>
          <p:nvPr>
            <p:ph idx="3" type="body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3" name="Google Shape;14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8" name="Google Shape;14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5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/>
          <p:nvPr>
            <p:ph idx="1" type="body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2"/>
          <p:cNvSpPr txBox="1"/>
          <p:nvPr>
            <p:ph idx="2" type="body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2"/>
          <p:cNvSpPr txBox="1"/>
          <p:nvPr>
            <p:ph idx="3" type="body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4" type="body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5" type="body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6" type="body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7" type="body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b="1" sz="6000">
                <a:solidFill>
                  <a:srgbClr val="BE2727"/>
                </a:solidFill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b="1" sz="4000">
                <a:solidFill>
                  <a:srgbClr val="BE272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8" type="body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b="1" sz="2000">
                <a:solidFill>
                  <a:srgbClr val="BE2727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9" type="body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3" type="body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4" type="body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5" type="body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5" name="Google Shape;165;g128e061f2de_0_109"/>
          <p:cNvSpPr txBox="1"/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166" name="Google Shape;16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cap="flat" cmpd="sng" w="9525">
            <a:solidFill>
              <a:srgbClr val="C6C5C5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67" name="Google Shape;167;g128e061f2de_0_109">
            <a:hlinkClick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28e061f2de_0_109">
            <a:hlinkClick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28e061f2de_0_109"/>
          <p:cNvSpPr txBox="1"/>
          <p:nvPr>
            <p:ph idx="12" type="sldNum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b="0" i="0" sz="1200" u="none" cap="none" strike="noStrik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idx="1" type="body"/>
          </p:nvPr>
        </p:nvSpPr>
        <p:spPr>
          <a:xfrm>
            <a:off x="742507" y="1978428"/>
            <a:ext cx="5181600" cy="401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" name="Google Shape;4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8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38"/>
          <p:cNvSpPr txBox="1"/>
          <p:nvPr>
            <p:ph idx="2" type="body"/>
          </p:nvPr>
        </p:nvSpPr>
        <p:spPr>
          <a:xfrm>
            <a:off x="6267893" y="1978428"/>
            <a:ext cx="5181600" cy="4019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indent="-31089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" name="Google Shape;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0"/>
          <p:cNvSpPr txBox="1"/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" type="subTitle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2" name="Google Shape;5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b="1" sz="6000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fmla="val 50000" name="adj"/>
            </a:avLst>
          </a:prstGeom>
          <a:solidFill>
            <a:srgbClr val="BE27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6"/>
          <p:cNvSpPr txBox="1"/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b="1" sz="2800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Caption">
  <p:cSld name="2_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idx="1" type="body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68" name="Google Shape;6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37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b="0" sz="32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2" name="Google Shape;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idx="1" type="body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76" name="Google Shape;7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39"/>
          <p:cNvSpPr txBox="1"/>
          <p:nvPr>
            <p:ph idx="2" type="body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b="0" sz="280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/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0"/>
          <p:cNvSpPr txBox="1"/>
          <p:nvPr>
            <p:ph idx="1" type="subTitle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bb26f517d_0_1"/>
          <p:cNvSpPr txBox="1"/>
          <p:nvPr>
            <p:ph type="ctrTitle"/>
          </p:nvPr>
        </p:nvSpPr>
        <p:spPr>
          <a:xfrm>
            <a:off x="1697675" y="2660575"/>
            <a:ext cx="74523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</a:pPr>
            <a:r>
              <a:rPr lang="en-US" sz="3000"/>
              <a:t>Tổng quan về lập trình hướng đối tượng OOP(1)</a:t>
            </a:r>
            <a:endParaRPr sz="3000"/>
          </a:p>
        </p:txBody>
      </p:sp>
      <p:sp>
        <p:nvSpPr>
          <p:cNvPr id="177" name="Google Shape;177;g11bb26f517d_0_1"/>
          <p:cNvSpPr txBox="1"/>
          <p:nvPr>
            <p:ph idx="1" type="subTitle"/>
          </p:nvPr>
        </p:nvSpPr>
        <p:spPr>
          <a:xfrm>
            <a:off x="1697669" y="4071966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Phiên bản: 1.2</a:t>
            </a:r>
            <a:endParaRPr/>
          </a:p>
        </p:txBody>
      </p:sp>
      <p:sp>
        <p:nvSpPr>
          <p:cNvPr id="178" name="Google Shape;178;g11bb26f517d_0_1"/>
          <p:cNvSpPr txBox="1"/>
          <p:nvPr>
            <p:ph idx="2" type="body"/>
          </p:nvPr>
        </p:nvSpPr>
        <p:spPr>
          <a:xfrm>
            <a:off x="1623275" y="2000475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3000"/>
              <a:t>BÀI 4:</a:t>
            </a:r>
            <a:endParaRPr sz="3000"/>
          </a:p>
        </p:txBody>
      </p:sp>
      <p:sp>
        <p:nvSpPr>
          <p:cNvPr id="179" name="Google Shape;179;g11bb26f517d_0_1"/>
          <p:cNvSpPr txBox="1"/>
          <p:nvPr/>
        </p:nvSpPr>
        <p:spPr>
          <a:xfrm>
            <a:off x="1697677" y="3664250"/>
            <a:ext cx="636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Module: Web Development with Typescript</a:t>
            </a:r>
            <a:endParaRPr b="0"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acf8f0a62_0_2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35" name="Google Shape;235;g22acf8f0a62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833" y="1585700"/>
            <a:ext cx="8988329" cy="36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acf8f0a62_0_25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41" name="Google Shape;241;g22acf8f0a62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0625" y="1454750"/>
            <a:ext cx="8030751" cy="48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acf8f0a62_0_32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47" name="Google Shape;247;g22acf8f0a62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838" y="1583487"/>
            <a:ext cx="8988324" cy="369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acf8f0a62_0_3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53" name="Google Shape;253;g22acf8f0a62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725" y="1454750"/>
            <a:ext cx="9108551" cy="45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acf8f0a62_0_45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59" name="Google Shape;259;g22acf8f0a6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702" y="1583488"/>
            <a:ext cx="9020600" cy="36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acf8f0a62_0_5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65" name="Google Shape;265;g22acf8f0a62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762" y="1286950"/>
            <a:ext cx="9244477" cy="490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aa44c14b7_0_33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4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Khởi tạo Class và Instance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71" name="Google Shape;271;g22aa44c14b7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0" y="1390645"/>
            <a:ext cx="61722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acf8f0a62_0_71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4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Khởi tạo Class và Instance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77" name="Google Shape;277;g22acf8f0a62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000" y="1454750"/>
            <a:ext cx="7165998" cy="48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acf8f0a62_0_7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4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Khởi tạo Class và Instance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83" name="Google Shape;283;g22acf8f0a6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200" y="1454750"/>
            <a:ext cx="6507576" cy="48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aa44c14b7_0_27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5. Access Modifiers</a:t>
            </a:r>
            <a:endParaRPr/>
          </a:p>
        </p:txBody>
      </p:sp>
      <p:pic>
        <p:nvPicPr>
          <p:cNvPr id="289" name="Google Shape;289;g22aa44c14b7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463" y="2084412"/>
            <a:ext cx="10275077" cy="26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ac9ab7f9_1_682"/>
          <p:cNvSpPr txBox="1"/>
          <p:nvPr>
            <p:ph idx="1" type="body"/>
          </p:nvPr>
        </p:nvSpPr>
        <p:spPr>
          <a:xfrm>
            <a:off x="1651475" y="1115400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 khái niệm về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bốn tính chất quan trọng của OOP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cách khởi tạo class (lớp) và instance (đối tượng)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cách sử dụng các access modifiers cơ bản và tính chất bao đóng của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AutoNum type="arabicPeriod"/>
            </a:pPr>
            <a:r>
              <a:rPr lang="en-US" sz="2400">
                <a:solidFill>
                  <a:srgbClr val="333333"/>
                </a:solidFill>
              </a:rPr>
              <a:t>Nắm được cách get và set các thuộc tính trong đối tượng</a:t>
            </a:r>
            <a:endParaRPr sz="2400">
              <a:solidFill>
                <a:srgbClr val="333333"/>
              </a:solidFill>
            </a:endParaRPr>
          </a:p>
        </p:txBody>
      </p:sp>
      <p:sp>
        <p:nvSpPr>
          <p:cNvPr id="185" name="Google Shape;185;g11bac9ab7f9_1_682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NỘI DUNG</a:t>
            </a:r>
            <a:endParaRPr/>
          </a:p>
        </p:txBody>
      </p:sp>
      <p:pic>
        <p:nvPicPr>
          <p:cNvPr id="186" name="Google Shape;186;g11bac9ab7f9_1_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acf8f0a62_0_85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5. Access Modifiers</a:t>
            </a:r>
            <a:endParaRPr/>
          </a:p>
        </p:txBody>
      </p:sp>
      <p:pic>
        <p:nvPicPr>
          <p:cNvPr id="295" name="Google Shape;295;g22acf8f0a62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463" y="2084406"/>
            <a:ext cx="10275077" cy="2689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acf8f0a62_0_10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5. Access Modifiers</a:t>
            </a:r>
            <a:endParaRPr/>
          </a:p>
        </p:txBody>
      </p:sp>
      <p:pic>
        <p:nvPicPr>
          <p:cNvPr id="301" name="Google Shape;301;g22acf8f0a62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700" y="1454749"/>
            <a:ext cx="6584600" cy="45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0ab9ffb84_0_13"/>
          <p:cNvSpPr txBox="1"/>
          <p:nvPr>
            <p:ph type="title"/>
          </p:nvPr>
        </p:nvSpPr>
        <p:spPr>
          <a:xfrm>
            <a:off x="815350" y="2805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6. Getters và Setters</a:t>
            </a:r>
            <a:endParaRPr/>
          </a:p>
        </p:txBody>
      </p:sp>
      <p:pic>
        <p:nvPicPr>
          <p:cNvPr id="307" name="Google Shape;307;g150ab9ffb84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363" y="1226145"/>
            <a:ext cx="8567275" cy="458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acf8f0a62_0_93"/>
          <p:cNvSpPr txBox="1"/>
          <p:nvPr>
            <p:ph type="title"/>
          </p:nvPr>
        </p:nvSpPr>
        <p:spPr>
          <a:xfrm>
            <a:off x="815350" y="2805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6. Getters và Setters</a:t>
            </a:r>
            <a:endParaRPr/>
          </a:p>
        </p:txBody>
      </p:sp>
      <p:pic>
        <p:nvPicPr>
          <p:cNvPr id="313" name="Google Shape;313;g22acf8f0a62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463" y="2211899"/>
            <a:ext cx="9547075" cy="19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2acf8f0a62_0_93"/>
          <p:cNvSpPr txBox="1"/>
          <p:nvPr/>
        </p:nvSpPr>
        <p:spPr>
          <a:xfrm>
            <a:off x="3413700" y="1662925"/>
            <a:ext cx="521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-US" sz="2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Cú pháp viết tắt</a:t>
            </a:r>
            <a:endParaRPr b="1" i="1" sz="2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aa44c14b7_0_42"/>
          <p:cNvSpPr txBox="1"/>
          <p:nvPr>
            <p:ph type="title"/>
          </p:nvPr>
        </p:nvSpPr>
        <p:spPr>
          <a:xfrm>
            <a:off x="815350" y="2805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6. Getters và Setters</a:t>
            </a:r>
            <a:endParaRPr/>
          </a:p>
        </p:txBody>
      </p:sp>
      <p:pic>
        <p:nvPicPr>
          <p:cNvPr id="320" name="Google Shape;320;g22aa44c14b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463" y="1497674"/>
            <a:ext cx="10285075" cy="38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bac9ab7f9_1_1035"/>
          <p:cNvSpPr txBox="1"/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TỔNG KẾT</a:t>
            </a:r>
            <a:endParaRPr/>
          </a:p>
        </p:txBody>
      </p:sp>
      <p:pic>
        <p:nvPicPr>
          <p:cNvPr id="326" name="Google Shape;326;g11bac9ab7f9_1_1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1bac9ab7f9_1_1035"/>
          <p:cNvSpPr txBox="1"/>
          <p:nvPr>
            <p:ph idx="1" type="body"/>
          </p:nvPr>
        </p:nvSpPr>
        <p:spPr>
          <a:xfrm>
            <a:off x="1651450" y="1261300"/>
            <a:ext cx="9767400" cy="4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 khái niệm về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bốn tính chất quan trọng của OOP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cách khởi tạo class (lớp) và instance (đối tượng)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cách sử dụng các access modifiers cơ bản và tính chất bao đóng của lập trình hướng đối tượng</a:t>
            </a:r>
            <a:endParaRPr sz="2400">
              <a:solidFill>
                <a:srgbClr val="333333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Char char="❏"/>
            </a:pPr>
            <a:r>
              <a:rPr lang="en-US" sz="2400">
                <a:solidFill>
                  <a:srgbClr val="333333"/>
                </a:solidFill>
              </a:rPr>
              <a:t>Nắm được cách get và set các thuộc tính trong đối tượng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bb26f517d_0_162"/>
          <p:cNvSpPr txBox="1"/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/>
              <a:t>KẾT THÚC</a:t>
            </a:r>
            <a:endParaRPr/>
          </a:p>
        </p:txBody>
      </p:sp>
      <p:sp>
        <p:nvSpPr>
          <p:cNvPr id="333" name="Google Shape;333;g11bb26f517d_0_162"/>
          <p:cNvSpPr txBox="1"/>
          <p:nvPr>
            <p:ph idx="1" type="subTitle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HỌC VIỆN ĐÀO TẠO LẬP TRÌNH CHẤT LƯỢNG NHẬT BẢN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ac9ab7f9_1_876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1. Object-oriented programming</a:t>
            </a:r>
            <a:endParaRPr/>
          </a:p>
        </p:txBody>
      </p:sp>
      <p:pic>
        <p:nvPicPr>
          <p:cNvPr id="192" name="Google Shape;192;g11bac9ab7f9_1_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7174" y="1454750"/>
            <a:ext cx="6537675" cy="47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acf8f0a62_0_1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1. Object-oriented programming</a:t>
            </a:r>
            <a:endParaRPr/>
          </a:p>
        </p:txBody>
      </p:sp>
      <p:sp>
        <p:nvSpPr>
          <p:cNvPr id="198" name="Google Shape;198;g22acf8f0a62_0_1"/>
          <p:cNvSpPr txBox="1"/>
          <p:nvPr/>
        </p:nvSpPr>
        <p:spPr>
          <a:xfrm>
            <a:off x="473100" y="1454750"/>
            <a:ext cx="11245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Ví dụ: Xây dựng một ứng dụng shopping cart → có thể suy nghĩ về logic code và tổ chức code theo các thực thể trong thực tế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ProductList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ShoppingCart  </a:t>
            </a:r>
            <a:endParaRPr b="1" i="1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g22acf8f0a6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850" y="2255150"/>
            <a:ext cx="6326948" cy="39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0ab9ffb84_0_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Class (Lớp) và instance (đối tượng)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05" name="Google Shape;205;g150ab9ffb8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00" y="1758912"/>
            <a:ext cx="10622177" cy="3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acf8f0a62_0_11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2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Class (Lớp) và instance (đối tượng)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11" name="Google Shape;211;g22acf8f0a62_0_11"/>
          <p:cNvPicPr preferRelativeResize="0"/>
          <p:nvPr/>
        </p:nvPicPr>
        <p:blipFill rotWithShape="1">
          <a:blip r:embed="rId3">
            <a:alphaModFix/>
          </a:blip>
          <a:srcRect b="3781" l="0" r="0" t="0"/>
          <a:stretch/>
        </p:blipFill>
        <p:spPr>
          <a:xfrm>
            <a:off x="1420725" y="1454750"/>
            <a:ext cx="9350548" cy="45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aa44c14b7_0_3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3</a:t>
            </a:r>
            <a:r>
              <a:rPr lang="en-US">
                <a:solidFill>
                  <a:srgbClr val="BE2727"/>
                </a:solidFill>
              </a:rPr>
              <a:t>. </a:t>
            </a:r>
            <a:r>
              <a:rPr lang="en-US"/>
              <a:t>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17" name="Google Shape;217;g22aa44c14b7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749" y="1454750"/>
            <a:ext cx="4572525" cy="47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a44c14b7_0_10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23" name="Google Shape;223;g22aa44c14b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1163" y="1585712"/>
            <a:ext cx="9009674" cy="36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a44c14b7_0_18"/>
          <p:cNvSpPr txBox="1"/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3. Bốn tính chất của OOP</a:t>
            </a:r>
            <a:endParaRPr>
              <a:solidFill>
                <a:srgbClr val="BE2727"/>
              </a:solidFill>
            </a:endParaRPr>
          </a:p>
        </p:txBody>
      </p:sp>
      <p:pic>
        <p:nvPicPr>
          <p:cNvPr id="229" name="Google Shape;229;g22aa44c14b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499" y="1454750"/>
            <a:ext cx="9606999" cy="487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